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970B7-9371-4661-BE98-ACC87EA7CFF1}" type="doc">
      <dgm:prSet loTypeId="urn:microsoft.com/office/officeart/2005/8/layout/process4" loCatId="process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3F0AA2F-77A4-4303-947B-8C31ACA811B4}">
      <dgm:prSet/>
      <dgm:spPr/>
      <dgm:t>
        <a:bodyPr/>
        <a:lstStyle/>
        <a:p>
          <a:r>
            <a:rPr lang="en-US"/>
            <a:t>Text CAPTCHA</a:t>
          </a:r>
        </a:p>
      </dgm:t>
    </dgm:pt>
    <dgm:pt modelId="{6759A4AD-9200-4817-9090-A941714F32A4}" type="parTrans" cxnId="{D92958A0-55CD-42B1-B212-1B8E3A0197E7}">
      <dgm:prSet/>
      <dgm:spPr/>
      <dgm:t>
        <a:bodyPr/>
        <a:lstStyle/>
        <a:p>
          <a:endParaRPr lang="en-US"/>
        </a:p>
      </dgm:t>
    </dgm:pt>
    <dgm:pt modelId="{F69C7806-FEBB-4AA8-A6E4-906AB387D9A7}" type="sibTrans" cxnId="{D92958A0-55CD-42B1-B212-1B8E3A0197E7}">
      <dgm:prSet/>
      <dgm:spPr/>
      <dgm:t>
        <a:bodyPr/>
        <a:lstStyle/>
        <a:p>
          <a:endParaRPr lang="en-US"/>
        </a:p>
      </dgm:t>
    </dgm:pt>
    <dgm:pt modelId="{D9867D64-F642-4E51-9C3B-6634DAE791ED}">
      <dgm:prSet/>
      <dgm:spPr/>
      <dgm:t>
        <a:bodyPr/>
        <a:lstStyle/>
        <a:p>
          <a:r>
            <a:rPr lang="en-US"/>
            <a:t>Math Solving CAPTCHA</a:t>
          </a:r>
        </a:p>
      </dgm:t>
    </dgm:pt>
    <dgm:pt modelId="{07811D2C-F25A-462E-9796-174EE7731AB0}" type="parTrans" cxnId="{7CF9DE3E-E792-4C6F-A9C7-FD7F196456FC}">
      <dgm:prSet/>
      <dgm:spPr/>
      <dgm:t>
        <a:bodyPr/>
        <a:lstStyle/>
        <a:p>
          <a:endParaRPr lang="en-US"/>
        </a:p>
      </dgm:t>
    </dgm:pt>
    <dgm:pt modelId="{ED4B7176-2F1B-45F6-A9F2-946D2176E23E}" type="sibTrans" cxnId="{7CF9DE3E-E792-4C6F-A9C7-FD7F196456FC}">
      <dgm:prSet/>
      <dgm:spPr/>
      <dgm:t>
        <a:bodyPr/>
        <a:lstStyle/>
        <a:p>
          <a:endParaRPr lang="en-US"/>
        </a:p>
      </dgm:t>
    </dgm:pt>
    <dgm:pt modelId="{3235A6F1-21A3-4360-A03F-88B07D7E4397}">
      <dgm:prSet/>
      <dgm:spPr/>
      <dgm:t>
        <a:bodyPr/>
        <a:lstStyle/>
        <a:p>
          <a:r>
            <a:rPr lang="en-US"/>
            <a:t>Picture Identification CAPTCHA</a:t>
          </a:r>
        </a:p>
      </dgm:t>
    </dgm:pt>
    <dgm:pt modelId="{AFA52761-C078-40B7-8D3D-DDECF307DAF0}" type="parTrans" cxnId="{F3EAFFB4-CC9D-4986-938D-B110ABD3BD36}">
      <dgm:prSet/>
      <dgm:spPr/>
      <dgm:t>
        <a:bodyPr/>
        <a:lstStyle/>
        <a:p>
          <a:endParaRPr lang="en-US"/>
        </a:p>
      </dgm:t>
    </dgm:pt>
    <dgm:pt modelId="{45282F81-A7FB-45E9-A0C9-B29BDE4E24E3}" type="sibTrans" cxnId="{F3EAFFB4-CC9D-4986-938D-B110ABD3BD36}">
      <dgm:prSet/>
      <dgm:spPr/>
      <dgm:t>
        <a:bodyPr/>
        <a:lstStyle/>
        <a:p>
          <a:endParaRPr lang="en-US"/>
        </a:p>
      </dgm:t>
    </dgm:pt>
    <dgm:pt modelId="{75F837E0-BAED-4F4B-9C3A-09959AC9A9A7}">
      <dgm:prSet/>
      <dgm:spPr/>
      <dgm:t>
        <a:bodyPr/>
        <a:lstStyle/>
        <a:p>
          <a:r>
            <a:rPr lang="en-US"/>
            <a:t>Visual CAPTCHA</a:t>
          </a:r>
        </a:p>
      </dgm:t>
    </dgm:pt>
    <dgm:pt modelId="{C928A8AF-B17D-4414-9856-3E24A6C5F5FE}" type="parTrans" cxnId="{31F9F0AC-F08C-4E65-98DD-BB8861A95B90}">
      <dgm:prSet/>
      <dgm:spPr/>
      <dgm:t>
        <a:bodyPr/>
        <a:lstStyle/>
        <a:p>
          <a:endParaRPr lang="en-US"/>
        </a:p>
      </dgm:t>
    </dgm:pt>
    <dgm:pt modelId="{9C8E7FE3-BAF8-4AE2-B71A-0B9671F8A2C9}" type="sibTrans" cxnId="{31F9F0AC-F08C-4E65-98DD-BB8861A95B90}">
      <dgm:prSet/>
      <dgm:spPr/>
      <dgm:t>
        <a:bodyPr/>
        <a:lstStyle/>
        <a:p>
          <a:endParaRPr lang="en-US"/>
        </a:p>
      </dgm:t>
    </dgm:pt>
    <dgm:pt modelId="{822D53F3-4C44-4EB8-8696-B1C6CC3A7DBD}">
      <dgm:prSet/>
      <dgm:spPr/>
      <dgm:t>
        <a:bodyPr/>
        <a:lstStyle/>
        <a:p>
          <a:r>
            <a:rPr lang="en-US"/>
            <a:t>Object Collage CAPTCHA</a:t>
          </a:r>
        </a:p>
      </dgm:t>
    </dgm:pt>
    <dgm:pt modelId="{F1C57389-4BEE-405D-981D-5B31BBA0FFE8}" type="parTrans" cxnId="{F304CA53-A630-4682-B597-89AAE01D549A}">
      <dgm:prSet/>
      <dgm:spPr/>
      <dgm:t>
        <a:bodyPr/>
        <a:lstStyle/>
        <a:p>
          <a:endParaRPr lang="en-US"/>
        </a:p>
      </dgm:t>
    </dgm:pt>
    <dgm:pt modelId="{E572C969-0274-474E-B938-C9B66542972D}" type="sibTrans" cxnId="{F304CA53-A630-4682-B597-89AAE01D549A}">
      <dgm:prSet/>
      <dgm:spPr/>
      <dgm:t>
        <a:bodyPr/>
        <a:lstStyle/>
        <a:p>
          <a:endParaRPr lang="en-US"/>
        </a:p>
      </dgm:t>
    </dgm:pt>
    <dgm:pt modelId="{D7CECB3D-0FF8-4940-88A3-7115572D102B}" type="pres">
      <dgm:prSet presAssocID="{C03970B7-9371-4661-BE98-ACC87EA7CFF1}" presName="Name0" presStyleCnt="0">
        <dgm:presLayoutVars>
          <dgm:dir/>
          <dgm:animLvl val="lvl"/>
          <dgm:resizeHandles val="exact"/>
        </dgm:presLayoutVars>
      </dgm:prSet>
      <dgm:spPr/>
    </dgm:pt>
    <dgm:pt modelId="{6C75D295-FEB2-4FB6-9C09-FC44C7A72CE8}" type="pres">
      <dgm:prSet presAssocID="{822D53F3-4C44-4EB8-8696-B1C6CC3A7DBD}" presName="boxAndChildren" presStyleCnt="0"/>
      <dgm:spPr/>
    </dgm:pt>
    <dgm:pt modelId="{138AB315-7E30-460F-99DA-54B539435A54}" type="pres">
      <dgm:prSet presAssocID="{822D53F3-4C44-4EB8-8696-B1C6CC3A7DBD}" presName="parentTextBox" presStyleLbl="node1" presStyleIdx="0" presStyleCnt="5"/>
      <dgm:spPr/>
    </dgm:pt>
    <dgm:pt modelId="{30168ACA-6A62-451A-B0E5-72CB041DD450}" type="pres">
      <dgm:prSet presAssocID="{9C8E7FE3-BAF8-4AE2-B71A-0B9671F8A2C9}" presName="sp" presStyleCnt="0"/>
      <dgm:spPr/>
    </dgm:pt>
    <dgm:pt modelId="{54157237-5A22-476B-8171-60E3CD057D12}" type="pres">
      <dgm:prSet presAssocID="{75F837E0-BAED-4F4B-9C3A-09959AC9A9A7}" presName="arrowAndChildren" presStyleCnt="0"/>
      <dgm:spPr/>
    </dgm:pt>
    <dgm:pt modelId="{505EFCE1-66BB-4E6A-B840-AE396AAEE2E6}" type="pres">
      <dgm:prSet presAssocID="{75F837E0-BAED-4F4B-9C3A-09959AC9A9A7}" presName="parentTextArrow" presStyleLbl="node1" presStyleIdx="1" presStyleCnt="5"/>
      <dgm:spPr/>
    </dgm:pt>
    <dgm:pt modelId="{450586F6-8ABF-4EC1-BE1A-7E24DA4C713C}" type="pres">
      <dgm:prSet presAssocID="{45282F81-A7FB-45E9-A0C9-B29BDE4E24E3}" presName="sp" presStyleCnt="0"/>
      <dgm:spPr/>
    </dgm:pt>
    <dgm:pt modelId="{6F055399-C051-4C02-81BD-897979DDB122}" type="pres">
      <dgm:prSet presAssocID="{3235A6F1-21A3-4360-A03F-88B07D7E4397}" presName="arrowAndChildren" presStyleCnt="0"/>
      <dgm:spPr/>
    </dgm:pt>
    <dgm:pt modelId="{DAB98BF3-99FC-479B-BBFC-9EED7F20E1A2}" type="pres">
      <dgm:prSet presAssocID="{3235A6F1-21A3-4360-A03F-88B07D7E4397}" presName="parentTextArrow" presStyleLbl="node1" presStyleIdx="2" presStyleCnt="5"/>
      <dgm:spPr/>
    </dgm:pt>
    <dgm:pt modelId="{C4BB7160-87E8-43C6-A885-97013E63EF5B}" type="pres">
      <dgm:prSet presAssocID="{ED4B7176-2F1B-45F6-A9F2-946D2176E23E}" presName="sp" presStyleCnt="0"/>
      <dgm:spPr/>
    </dgm:pt>
    <dgm:pt modelId="{BDBBFCFE-B1DA-4EDB-8C2F-AF16587EA90E}" type="pres">
      <dgm:prSet presAssocID="{D9867D64-F642-4E51-9C3B-6634DAE791ED}" presName="arrowAndChildren" presStyleCnt="0"/>
      <dgm:spPr/>
    </dgm:pt>
    <dgm:pt modelId="{766B550D-0FBE-4A4A-84A8-3DD047F04AE5}" type="pres">
      <dgm:prSet presAssocID="{D9867D64-F642-4E51-9C3B-6634DAE791ED}" presName="parentTextArrow" presStyleLbl="node1" presStyleIdx="3" presStyleCnt="5"/>
      <dgm:spPr/>
    </dgm:pt>
    <dgm:pt modelId="{B20955A6-B180-41AF-A2B6-E5C407DBDDED}" type="pres">
      <dgm:prSet presAssocID="{F69C7806-FEBB-4AA8-A6E4-906AB387D9A7}" presName="sp" presStyleCnt="0"/>
      <dgm:spPr/>
    </dgm:pt>
    <dgm:pt modelId="{3008994A-A929-495D-84C5-79320527AA38}" type="pres">
      <dgm:prSet presAssocID="{33F0AA2F-77A4-4303-947B-8C31ACA811B4}" presName="arrowAndChildren" presStyleCnt="0"/>
      <dgm:spPr/>
    </dgm:pt>
    <dgm:pt modelId="{74482418-0BC6-475A-9672-D184092B3900}" type="pres">
      <dgm:prSet presAssocID="{33F0AA2F-77A4-4303-947B-8C31ACA811B4}" presName="parentTextArrow" presStyleLbl="node1" presStyleIdx="4" presStyleCnt="5"/>
      <dgm:spPr/>
    </dgm:pt>
  </dgm:ptLst>
  <dgm:cxnLst>
    <dgm:cxn modelId="{1867AA1F-1773-4A47-ADD7-220C6785BC21}" type="presOf" srcId="{822D53F3-4C44-4EB8-8696-B1C6CC3A7DBD}" destId="{138AB315-7E30-460F-99DA-54B539435A54}" srcOrd="0" destOrd="0" presId="urn:microsoft.com/office/officeart/2005/8/layout/process4"/>
    <dgm:cxn modelId="{7CF9DE3E-E792-4C6F-A9C7-FD7F196456FC}" srcId="{C03970B7-9371-4661-BE98-ACC87EA7CFF1}" destId="{D9867D64-F642-4E51-9C3B-6634DAE791ED}" srcOrd="1" destOrd="0" parTransId="{07811D2C-F25A-462E-9796-174EE7731AB0}" sibTransId="{ED4B7176-2F1B-45F6-A9F2-946D2176E23E}"/>
    <dgm:cxn modelId="{F304CA53-A630-4682-B597-89AAE01D549A}" srcId="{C03970B7-9371-4661-BE98-ACC87EA7CFF1}" destId="{822D53F3-4C44-4EB8-8696-B1C6CC3A7DBD}" srcOrd="4" destOrd="0" parTransId="{F1C57389-4BEE-405D-981D-5B31BBA0FFE8}" sibTransId="{E572C969-0274-474E-B938-C9B66542972D}"/>
    <dgm:cxn modelId="{D92958A0-55CD-42B1-B212-1B8E3A0197E7}" srcId="{C03970B7-9371-4661-BE98-ACC87EA7CFF1}" destId="{33F0AA2F-77A4-4303-947B-8C31ACA811B4}" srcOrd="0" destOrd="0" parTransId="{6759A4AD-9200-4817-9090-A941714F32A4}" sibTransId="{F69C7806-FEBB-4AA8-A6E4-906AB387D9A7}"/>
    <dgm:cxn modelId="{45F10CA6-99F4-4DF2-B097-53B6078C7469}" type="presOf" srcId="{33F0AA2F-77A4-4303-947B-8C31ACA811B4}" destId="{74482418-0BC6-475A-9672-D184092B3900}" srcOrd="0" destOrd="0" presId="urn:microsoft.com/office/officeart/2005/8/layout/process4"/>
    <dgm:cxn modelId="{31F9F0AC-F08C-4E65-98DD-BB8861A95B90}" srcId="{C03970B7-9371-4661-BE98-ACC87EA7CFF1}" destId="{75F837E0-BAED-4F4B-9C3A-09959AC9A9A7}" srcOrd="3" destOrd="0" parTransId="{C928A8AF-B17D-4414-9856-3E24A6C5F5FE}" sibTransId="{9C8E7FE3-BAF8-4AE2-B71A-0B9671F8A2C9}"/>
    <dgm:cxn modelId="{AC4215B1-A953-4745-A8A0-2E525939ECFF}" type="presOf" srcId="{D9867D64-F642-4E51-9C3B-6634DAE791ED}" destId="{766B550D-0FBE-4A4A-84A8-3DD047F04AE5}" srcOrd="0" destOrd="0" presId="urn:microsoft.com/office/officeart/2005/8/layout/process4"/>
    <dgm:cxn modelId="{F3EAFFB4-CC9D-4986-938D-B110ABD3BD36}" srcId="{C03970B7-9371-4661-BE98-ACC87EA7CFF1}" destId="{3235A6F1-21A3-4360-A03F-88B07D7E4397}" srcOrd="2" destOrd="0" parTransId="{AFA52761-C078-40B7-8D3D-DDECF307DAF0}" sibTransId="{45282F81-A7FB-45E9-A0C9-B29BDE4E24E3}"/>
    <dgm:cxn modelId="{524801C4-BEEF-4964-B3A5-E19D280BE9EC}" type="presOf" srcId="{C03970B7-9371-4661-BE98-ACC87EA7CFF1}" destId="{D7CECB3D-0FF8-4940-88A3-7115572D102B}" srcOrd="0" destOrd="0" presId="urn:microsoft.com/office/officeart/2005/8/layout/process4"/>
    <dgm:cxn modelId="{F7F9DDDE-4A70-4E2A-88DD-0CF2D289EDD7}" type="presOf" srcId="{75F837E0-BAED-4F4B-9C3A-09959AC9A9A7}" destId="{505EFCE1-66BB-4E6A-B840-AE396AAEE2E6}" srcOrd="0" destOrd="0" presId="urn:microsoft.com/office/officeart/2005/8/layout/process4"/>
    <dgm:cxn modelId="{95F386EC-DD36-49E8-8363-65BFF2298888}" type="presOf" srcId="{3235A6F1-21A3-4360-A03F-88B07D7E4397}" destId="{DAB98BF3-99FC-479B-BBFC-9EED7F20E1A2}" srcOrd="0" destOrd="0" presId="urn:microsoft.com/office/officeart/2005/8/layout/process4"/>
    <dgm:cxn modelId="{C12CD826-CB43-4BE6-A589-EFDDDAD5A543}" type="presParOf" srcId="{D7CECB3D-0FF8-4940-88A3-7115572D102B}" destId="{6C75D295-FEB2-4FB6-9C09-FC44C7A72CE8}" srcOrd="0" destOrd="0" presId="urn:microsoft.com/office/officeart/2005/8/layout/process4"/>
    <dgm:cxn modelId="{AE7E9C63-C410-44F1-8BF0-92FE295023D8}" type="presParOf" srcId="{6C75D295-FEB2-4FB6-9C09-FC44C7A72CE8}" destId="{138AB315-7E30-460F-99DA-54B539435A54}" srcOrd="0" destOrd="0" presId="urn:microsoft.com/office/officeart/2005/8/layout/process4"/>
    <dgm:cxn modelId="{EDD6A373-D7DC-46B0-8D46-4E58715DD80E}" type="presParOf" srcId="{D7CECB3D-0FF8-4940-88A3-7115572D102B}" destId="{30168ACA-6A62-451A-B0E5-72CB041DD450}" srcOrd="1" destOrd="0" presId="urn:microsoft.com/office/officeart/2005/8/layout/process4"/>
    <dgm:cxn modelId="{E4B8CB98-B7AC-431E-8562-C854AFD3000C}" type="presParOf" srcId="{D7CECB3D-0FF8-4940-88A3-7115572D102B}" destId="{54157237-5A22-476B-8171-60E3CD057D12}" srcOrd="2" destOrd="0" presId="urn:microsoft.com/office/officeart/2005/8/layout/process4"/>
    <dgm:cxn modelId="{1DB880E2-990B-4363-8FD7-2EF84B0AEA29}" type="presParOf" srcId="{54157237-5A22-476B-8171-60E3CD057D12}" destId="{505EFCE1-66BB-4E6A-B840-AE396AAEE2E6}" srcOrd="0" destOrd="0" presId="urn:microsoft.com/office/officeart/2005/8/layout/process4"/>
    <dgm:cxn modelId="{5EF72B54-1200-4348-9B77-EC66CE37D59A}" type="presParOf" srcId="{D7CECB3D-0FF8-4940-88A3-7115572D102B}" destId="{450586F6-8ABF-4EC1-BE1A-7E24DA4C713C}" srcOrd="3" destOrd="0" presId="urn:microsoft.com/office/officeart/2005/8/layout/process4"/>
    <dgm:cxn modelId="{A91043F0-E645-42B0-8449-3F8EDEC2C059}" type="presParOf" srcId="{D7CECB3D-0FF8-4940-88A3-7115572D102B}" destId="{6F055399-C051-4C02-81BD-897979DDB122}" srcOrd="4" destOrd="0" presId="urn:microsoft.com/office/officeart/2005/8/layout/process4"/>
    <dgm:cxn modelId="{A9F4E814-C61E-4EB4-8E30-661F776DC6DA}" type="presParOf" srcId="{6F055399-C051-4C02-81BD-897979DDB122}" destId="{DAB98BF3-99FC-479B-BBFC-9EED7F20E1A2}" srcOrd="0" destOrd="0" presId="urn:microsoft.com/office/officeart/2005/8/layout/process4"/>
    <dgm:cxn modelId="{5A986495-ADC2-4ACB-B6A1-1B3C5C5284E1}" type="presParOf" srcId="{D7CECB3D-0FF8-4940-88A3-7115572D102B}" destId="{C4BB7160-87E8-43C6-A885-97013E63EF5B}" srcOrd="5" destOrd="0" presId="urn:microsoft.com/office/officeart/2005/8/layout/process4"/>
    <dgm:cxn modelId="{01793204-B192-480B-B87B-17B5A53864DA}" type="presParOf" srcId="{D7CECB3D-0FF8-4940-88A3-7115572D102B}" destId="{BDBBFCFE-B1DA-4EDB-8C2F-AF16587EA90E}" srcOrd="6" destOrd="0" presId="urn:microsoft.com/office/officeart/2005/8/layout/process4"/>
    <dgm:cxn modelId="{48BDC716-B412-44B8-A52A-F6F8C68F629F}" type="presParOf" srcId="{BDBBFCFE-B1DA-4EDB-8C2F-AF16587EA90E}" destId="{766B550D-0FBE-4A4A-84A8-3DD047F04AE5}" srcOrd="0" destOrd="0" presId="urn:microsoft.com/office/officeart/2005/8/layout/process4"/>
    <dgm:cxn modelId="{A5C71F9C-C274-4D3E-9150-EBECA628FDAA}" type="presParOf" srcId="{D7CECB3D-0FF8-4940-88A3-7115572D102B}" destId="{B20955A6-B180-41AF-A2B6-E5C407DBDDED}" srcOrd="7" destOrd="0" presId="urn:microsoft.com/office/officeart/2005/8/layout/process4"/>
    <dgm:cxn modelId="{4FCA156C-7FD9-4E28-92E4-1D17C433DEF5}" type="presParOf" srcId="{D7CECB3D-0FF8-4940-88A3-7115572D102B}" destId="{3008994A-A929-495D-84C5-79320527AA38}" srcOrd="8" destOrd="0" presId="urn:microsoft.com/office/officeart/2005/8/layout/process4"/>
    <dgm:cxn modelId="{6B4C916A-A006-48D7-B502-EA73BC79277F}" type="presParOf" srcId="{3008994A-A929-495D-84C5-79320527AA38}" destId="{74482418-0BC6-475A-9672-D184092B39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AB315-7E30-460F-99DA-54B539435A54}">
      <dsp:nvSpPr>
        <dsp:cNvPr id="0" name=""/>
        <dsp:cNvSpPr/>
      </dsp:nvSpPr>
      <dsp:spPr>
        <a:xfrm>
          <a:off x="0" y="4032083"/>
          <a:ext cx="6003925" cy="66149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Object Collage CAPTCHA</a:t>
          </a:r>
        </a:p>
      </dsp:txBody>
      <dsp:txXfrm>
        <a:off x="0" y="4032083"/>
        <a:ext cx="6003925" cy="661496"/>
      </dsp:txXfrm>
    </dsp:sp>
    <dsp:sp modelId="{505EFCE1-66BB-4E6A-B840-AE396AAEE2E6}">
      <dsp:nvSpPr>
        <dsp:cNvPr id="0" name=""/>
        <dsp:cNvSpPr/>
      </dsp:nvSpPr>
      <dsp:spPr>
        <a:xfrm rot="10800000">
          <a:off x="0" y="3024623"/>
          <a:ext cx="6003925" cy="1017382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Visual CAPTCHA</a:t>
          </a:r>
        </a:p>
      </dsp:txBody>
      <dsp:txXfrm rot="10800000">
        <a:off x="0" y="3024623"/>
        <a:ext cx="6003925" cy="661064"/>
      </dsp:txXfrm>
    </dsp:sp>
    <dsp:sp modelId="{DAB98BF3-99FC-479B-BBFC-9EED7F20E1A2}">
      <dsp:nvSpPr>
        <dsp:cNvPr id="0" name=""/>
        <dsp:cNvSpPr/>
      </dsp:nvSpPr>
      <dsp:spPr>
        <a:xfrm rot="10800000">
          <a:off x="0" y="2017164"/>
          <a:ext cx="6003925" cy="1017382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Picture Identification CAPTCHA</a:t>
          </a:r>
        </a:p>
      </dsp:txBody>
      <dsp:txXfrm rot="10800000">
        <a:off x="0" y="2017164"/>
        <a:ext cx="6003925" cy="661064"/>
      </dsp:txXfrm>
    </dsp:sp>
    <dsp:sp modelId="{766B550D-0FBE-4A4A-84A8-3DD047F04AE5}">
      <dsp:nvSpPr>
        <dsp:cNvPr id="0" name=""/>
        <dsp:cNvSpPr/>
      </dsp:nvSpPr>
      <dsp:spPr>
        <a:xfrm rot="10800000">
          <a:off x="0" y="1009704"/>
          <a:ext cx="6003925" cy="1017382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Math Solving CAPTCHA</a:t>
          </a:r>
        </a:p>
      </dsp:txBody>
      <dsp:txXfrm rot="10800000">
        <a:off x="0" y="1009704"/>
        <a:ext cx="6003925" cy="661064"/>
      </dsp:txXfrm>
    </dsp:sp>
    <dsp:sp modelId="{74482418-0BC6-475A-9672-D184092B3900}">
      <dsp:nvSpPr>
        <dsp:cNvPr id="0" name=""/>
        <dsp:cNvSpPr/>
      </dsp:nvSpPr>
      <dsp:spPr>
        <a:xfrm rot="10800000">
          <a:off x="0" y="2244"/>
          <a:ext cx="6003925" cy="1017382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Text CAPTCHA</a:t>
          </a:r>
        </a:p>
      </dsp:txBody>
      <dsp:txXfrm rot="10800000">
        <a:off x="0" y="2244"/>
        <a:ext cx="6003925" cy="661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1091E-AAA7-4243-B9C0-F58F7818C3A5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C0705-B50C-41DA-AB5C-0D677A4A7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1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8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8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7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C0705-B50C-41DA-AB5C-0D677A4A79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70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184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3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6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50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0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0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5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495FF-A908-4D12-8137-A49FBACCEC66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55C06-8BBC-4042-B847-6CDDB0FA8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0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2E9ADD0-D0A1-4561-9123-60716D0AF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0108" y="875098"/>
            <a:ext cx="3091784" cy="3091784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9C7CF-F4CE-4336-9090-3303F3E3E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535" y="3878521"/>
            <a:ext cx="10494062" cy="1134626"/>
          </a:xfrm>
        </p:spPr>
        <p:txBody>
          <a:bodyPr>
            <a:normAutofit/>
          </a:bodyPr>
          <a:lstStyle/>
          <a:p>
            <a:r>
              <a:rPr lang="en-US" sz="4000" dirty="0"/>
              <a:t>CAPTCHA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72F97-5F9E-463B-BE91-016E7327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535" y="5157290"/>
            <a:ext cx="10494062" cy="702645"/>
          </a:xfrm>
        </p:spPr>
        <p:txBody>
          <a:bodyPr>
            <a:normAutofit/>
          </a:bodyPr>
          <a:lstStyle/>
          <a:p>
            <a:r>
              <a:rPr lang="en-US" sz="1800" dirty="0"/>
              <a:t>Completely Automated Public Turing test to Tell Computers and Humans Apart</a:t>
            </a:r>
          </a:p>
        </p:txBody>
      </p:sp>
    </p:spTree>
    <p:extLst>
      <p:ext uri="{BB962C8B-B14F-4D97-AF65-F5344CB8AC3E}">
        <p14:creationId xmlns:p14="http://schemas.microsoft.com/office/powerpoint/2010/main" val="214712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7130-0A25-42EE-A799-72B67E3B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99" y="213049"/>
            <a:ext cx="10353761" cy="1326321"/>
          </a:xfrm>
        </p:spPr>
        <p:txBody>
          <a:bodyPr>
            <a:normAutofit/>
          </a:bodyPr>
          <a:lstStyle/>
          <a:p>
            <a:r>
              <a:rPr lang="en-US" sz="3200" dirty="0"/>
              <a:t>Text captcha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7F3C-209B-4838-AF17-D86A2157F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97" y="1680852"/>
            <a:ext cx="6424733" cy="4841246"/>
          </a:xfrm>
        </p:spPr>
        <p:txBody>
          <a:bodyPr/>
          <a:lstStyle/>
          <a:p>
            <a:r>
              <a:rPr lang="en-US" dirty="0"/>
              <a:t>The characters should be entered as displayed in the CAPTCHA</a:t>
            </a:r>
          </a:p>
          <a:p>
            <a:r>
              <a:rPr lang="en-US" dirty="0"/>
              <a:t>The CAPTCHA is case sensitive. The user should watch for the uppercase and lowercase characters</a:t>
            </a:r>
          </a:p>
          <a:p>
            <a:r>
              <a:rPr lang="en-US" dirty="0"/>
              <a:t>The CAPTCHA can be reloaded any number of times with page refresh or by hitting refresh button</a:t>
            </a:r>
          </a:p>
          <a:p>
            <a:r>
              <a:rPr lang="en-US" dirty="0"/>
              <a:t>The user has 60 minutes to provide the input. After that the captcha will refresh automatically.</a:t>
            </a:r>
          </a:p>
          <a:p>
            <a:r>
              <a:rPr lang="en-US" dirty="0"/>
              <a:t>The user should provide his input before hitting the button ‘submit’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ED636-F3ED-47AC-B99F-3ECEB071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12" y="1626530"/>
            <a:ext cx="4446511" cy="494989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1475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B1E3-872A-464A-B3C0-72AAEC92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575388"/>
          </a:xfrm>
        </p:spPr>
        <p:txBody>
          <a:bodyPr>
            <a:normAutofit/>
          </a:bodyPr>
          <a:lstStyle/>
          <a:p>
            <a:r>
              <a:rPr lang="en-US" sz="3200" dirty="0"/>
              <a:t>Visual captcha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94FC-24A7-4810-9850-B19691B4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224" y="1306287"/>
            <a:ext cx="7021285" cy="5318448"/>
          </a:xfrm>
        </p:spPr>
        <p:txBody>
          <a:bodyPr/>
          <a:lstStyle/>
          <a:p>
            <a:r>
              <a:rPr lang="en-US" dirty="0"/>
              <a:t>The visual CAPTCHA is implemented in a 3X3 grid format</a:t>
            </a:r>
          </a:p>
          <a:p>
            <a:r>
              <a:rPr lang="en-US" dirty="0"/>
              <a:t>The user needs to select </a:t>
            </a:r>
            <a:r>
              <a:rPr lang="en-US" dirty="0" err="1"/>
              <a:t>atleast</a:t>
            </a:r>
            <a:r>
              <a:rPr lang="en-US" dirty="0"/>
              <a:t> one image to validate</a:t>
            </a:r>
          </a:p>
          <a:p>
            <a:r>
              <a:rPr lang="en-US" dirty="0"/>
              <a:t>The user will succeed when all the images matching the question are selected.</a:t>
            </a:r>
          </a:p>
          <a:p>
            <a:r>
              <a:rPr lang="en-US" dirty="0"/>
              <a:t>He has 60 seconds to select the images</a:t>
            </a:r>
          </a:p>
          <a:p>
            <a:r>
              <a:rPr lang="en-US" dirty="0"/>
              <a:t>Upon clicking submit a success/failure message is displayed</a:t>
            </a:r>
          </a:p>
          <a:p>
            <a:r>
              <a:rPr lang="en-US" dirty="0"/>
              <a:t>The images will refresh after 60 seconds, on page refresh or on hitting the reload button</a:t>
            </a:r>
          </a:p>
          <a:p>
            <a:r>
              <a:rPr lang="en-US" dirty="0"/>
              <a:t>In reality the grid can be larger than the one which is implemented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9EBA2-BA17-4AC0-A307-32C4BF50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273743"/>
            <a:ext cx="3807318" cy="538353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81568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B4-931C-44E2-AB21-9823CC57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5" y="325821"/>
            <a:ext cx="10353761" cy="606597"/>
          </a:xfrm>
        </p:spPr>
        <p:txBody>
          <a:bodyPr>
            <a:normAutofit/>
          </a:bodyPr>
          <a:lstStyle/>
          <a:p>
            <a:r>
              <a:rPr lang="en-US" sz="3200" dirty="0"/>
              <a:t>Object collage 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74364-F329-4ABC-A58B-A5C0FB4E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61" y="932417"/>
            <a:ext cx="11270699" cy="5768793"/>
          </a:xfrm>
        </p:spPr>
        <p:txBody>
          <a:bodyPr>
            <a:normAutofit/>
          </a:bodyPr>
          <a:lstStyle/>
          <a:p>
            <a:r>
              <a:rPr lang="en-US" dirty="0"/>
              <a:t>The object collage CAPTCHA requires the user to input the count of objects asked in the question</a:t>
            </a:r>
          </a:p>
          <a:p>
            <a:r>
              <a:rPr lang="en-US" dirty="0"/>
              <a:t>The user needs to fill in the correct input for all the 3 images for a successful validation</a:t>
            </a:r>
          </a:p>
          <a:p>
            <a:r>
              <a:rPr lang="en-US" dirty="0"/>
              <a:t>He has 60 seconds to provide input and click submit</a:t>
            </a:r>
          </a:p>
          <a:p>
            <a:r>
              <a:rPr lang="en-US" dirty="0"/>
              <a:t>If he finds difficult to solve</a:t>
            </a:r>
          </a:p>
          <a:p>
            <a:pPr marL="0" indent="0">
              <a:buNone/>
            </a:pPr>
            <a:r>
              <a:rPr lang="en-US" dirty="0"/>
              <a:t>    the current set he can refresh</a:t>
            </a:r>
          </a:p>
          <a:p>
            <a:pPr marL="0" indent="0">
              <a:buNone/>
            </a:pPr>
            <a:r>
              <a:rPr lang="en-US" dirty="0"/>
              <a:t>    the images by clicking reload </a:t>
            </a:r>
          </a:p>
          <a:p>
            <a:pPr marL="0" indent="0">
              <a:buNone/>
            </a:pPr>
            <a:r>
              <a:rPr lang="en-US" dirty="0"/>
              <a:t>    or by refreshing the page</a:t>
            </a:r>
          </a:p>
          <a:p>
            <a:r>
              <a:rPr lang="en-US" dirty="0"/>
              <a:t>After the time limit of 60</a:t>
            </a:r>
          </a:p>
          <a:p>
            <a:pPr marL="0" indent="0">
              <a:buNone/>
            </a:pPr>
            <a:r>
              <a:rPr lang="en-US" dirty="0"/>
              <a:t>    seconds the images will </a:t>
            </a:r>
          </a:p>
          <a:p>
            <a:pPr marL="0" indent="0">
              <a:buNone/>
            </a:pPr>
            <a:r>
              <a:rPr lang="en-US" dirty="0"/>
              <a:t>    refresh automatically</a:t>
            </a:r>
          </a:p>
          <a:p>
            <a:pPr marL="3657600" lvl="8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0F4247-B4ED-44E1-8487-424453EB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50" y="2849784"/>
            <a:ext cx="7632328" cy="385142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55403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0645-FE09-4283-A8CB-5D17A3F1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1000"/>
            <a:ext cx="10353761" cy="673359"/>
          </a:xfrm>
        </p:spPr>
        <p:txBody>
          <a:bodyPr/>
          <a:lstStyle/>
          <a:p>
            <a:r>
              <a:rPr lang="en-US" dirty="0"/>
              <a:t>Captcha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D7A0-886D-45FB-8086-645DB81DD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56" y="1464905"/>
            <a:ext cx="11467928" cy="5561045"/>
          </a:xfrm>
        </p:spPr>
        <p:txBody>
          <a:bodyPr/>
          <a:lstStyle/>
          <a:p>
            <a:r>
              <a:rPr lang="en-US" dirty="0"/>
              <a:t>The second scenario of the project is to evaluate the 3 types of CAPTCHA’s</a:t>
            </a:r>
          </a:p>
          <a:p>
            <a:r>
              <a:rPr lang="en-US" dirty="0"/>
              <a:t>The users are allowed to evaluate 10 sets of each</a:t>
            </a:r>
          </a:p>
          <a:p>
            <a:pPr marL="0" indent="0">
              <a:buNone/>
            </a:pPr>
            <a:r>
              <a:rPr lang="en-US" dirty="0"/>
              <a:t>    text, visual and collage CAPTCHA’s</a:t>
            </a:r>
          </a:p>
          <a:p>
            <a:r>
              <a:rPr lang="en-US" dirty="0" err="1"/>
              <a:t>Inorder</a:t>
            </a:r>
            <a:r>
              <a:rPr lang="en-US" dirty="0"/>
              <a:t> to evaluate, the user needs to provide his name</a:t>
            </a:r>
          </a:p>
          <a:p>
            <a:pPr marL="0" indent="0">
              <a:buNone/>
            </a:pPr>
            <a:r>
              <a:rPr lang="en-US" dirty="0"/>
              <a:t>    which is later used to generate report</a:t>
            </a:r>
          </a:p>
          <a:p>
            <a:r>
              <a:rPr lang="en-US" dirty="0"/>
              <a:t>The user evaluates 10 sets of text captcha followed by visual and object collage CAPTCHA’s</a:t>
            </a:r>
          </a:p>
          <a:p>
            <a:r>
              <a:rPr lang="en-US" dirty="0"/>
              <a:t>After 10</a:t>
            </a:r>
            <a:r>
              <a:rPr lang="en-US" baseline="30000" dirty="0"/>
              <a:t>th</a:t>
            </a:r>
            <a:r>
              <a:rPr lang="en-US" dirty="0"/>
              <a:t> text captcha set the visual captcha will be loaded automatically</a:t>
            </a:r>
          </a:p>
          <a:p>
            <a:r>
              <a:rPr lang="en-US" dirty="0"/>
              <a:t>After 10</a:t>
            </a:r>
            <a:r>
              <a:rPr lang="en-US" baseline="30000" dirty="0"/>
              <a:t>th </a:t>
            </a:r>
            <a:r>
              <a:rPr lang="en-US" dirty="0"/>
              <a:t>visual captcha the object collage captcha will be loaded automatically</a:t>
            </a:r>
          </a:p>
          <a:p>
            <a:r>
              <a:rPr lang="en-US" dirty="0"/>
              <a:t>After 10</a:t>
            </a:r>
            <a:r>
              <a:rPr lang="en-US" baseline="30000" dirty="0"/>
              <a:t>th</a:t>
            </a:r>
            <a:r>
              <a:rPr lang="en-US" dirty="0"/>
              <a:t> collage captcha a report with all the results for 30 attempts is generated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6D1A5-51BA-4C26-ABC6-691DB5BB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55" y="1957680"/>
            <a:ext cx="4490370" cy="180255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87656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35E8-E6ED-4A80-9BF2-C20287F6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31" y="379875"/>
            <a:ext cx="10353761" cy="570722"/>
          </a:xfrm>
        </p:spPr>
        <p:txBody>
          <a:bodyPr>
            <a:normAutofit/>
          </a:bodyPr>
          <a:lstStyle/>
          <a:p>
            <a:r>
              <a:rPr lang="en-US" sz="3200" dirty="0"/>
              <a:t>Text captcha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0EE6-C985-4FFA-A49F-F053C50C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1120745"/>
            <a:ext cx="10871653" cy="54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DB75-B95F-42E6-8116-7F1AA71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14" y="256163"/>
            <a:ext cx="10353761" cy="557048"/>
          </a:xfrm>
        </p:spPr>
        <p:txBody>
          <a:bodyPr>
            <a:normAutofit/>
          </a:bodyPr>
          <a:lstStyle/>
          <a:p>
            <a:r>
              <a:rPr lang="en-US" sz="3200" dirty="0"/>
              <a:t>Visual captcha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A3821-14B1-4820-8FC5-05DCFD10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8" y="873860"/>
            <a:ext cx="11249414" cy="56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2938-6876-4234-96DB-73B0AA32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4" y="361857"/>
            <a:ext cx="10353761" cy="5075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Object collage captcha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8AB22-7F47-417A-B94C-11EC5694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937258"/>
            <a:ext cx="10957538" cy="5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59FC-20E7-4051-A03A-29DAE92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89" y="298795"/>
            <a:ext cx="10353761" cy="620110"/>
          </a:xfrm>
        </p:spPr>
        <p:txBody>
          <a:bodyPr/>
          <a:lstStyle/>
          <a:p>
            <a:r>
              <a:rPr lang="en-US" dirty="0"/>
              <a:t>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FE36C-2898-4463-81B6-295C9F6D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8" y="918905"/>
            <a:ext cx="11486176" cy="55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5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5AD4-CEF2-45ED-8DCA-BB4C0DB6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80" y="2280745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810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05BF-A4FA-45DF-B8F6-0926E572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7830-CAF7-4B0E-B312-D16F2966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84" y="1881460"/>
            <a:ext cx="6352824" cy="3695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does it mean?</a:t>
            </a:r>
          </a:p>
          <a:p>
            <a:r>
              <a:rPr lang="en-US" dirty="0"/>
              <a:t>A System which distinguishes human input and machine input</a:t>
            </a:r>
          </a:p>
          <a:p>
            <a:r>
              <a:rPr lang="en-US" dirty="0"/>
              <a:t>A way of preventing spams and automated extraction of data from websites</a:t>
            </a:r>
          </a:p>
          <a:p>
            <a:r>
              <a:rPr lang="en-US" dirty="0"/>
              <a:t>A distorted sequence of alphabets or letters or combination of both</a:t>
            </a:r>
          </a:p>
          <a:p>
            <a:r>
              <a:rPr lang="en-US" dirty="0"/>
              <a:t>A way to authenticate user before processing any sensitive data</a:t>
            </a:r>
          </a:p>
          <a:p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5F5EEA7-8072-4F4E-951A-5234C1CA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19" y="2743882"/>
            <a:ext cx="4844656" cy="20753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4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47E54D-C502-461E-8397-6E20A71603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16EEA-C74C-4297-9F06-02600C12AD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401C8-024F-46AA-8E00-BDCEE61D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575" y="628651"/>
            <a:ext cx="3643150" cy="5584259"/>
          </a:xfrm>
        </p:spPr>
        <p:txBody>
          <a:bodyPr>
            <a:normAutofit/>
          </a:bodyPr>
          <a:lstStyle/>
          <a:p>
            <a:r>
              <a:rPr lang="en-US" sz="4000"/>
              <a:t>CAPTCha types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4D21D0-C847-4F56-A8F5-743BFEC7B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041748"/>
              </p:ext>
            </p:extLst>
          </p:nvPr>
        </p:nvGraphicFramePr>
        <p:xfrm>
          <a:off x="1082675" y="1095375"/>
          <a:ext cx="6003925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628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C9B2-36C1-46AA-98D3-A21B01E2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Types of 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7E37-E22C-43C6-982A-8AE04C3E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675" y="1421105"/>
            <a:ext cx="5848943" cy="505540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Text CAPTCHA</a:t>
            </a:r>
          </a:p>
          <a:p>
            <a:r>
              <a:rPr lang="en-US" dirty="0"/>
              <a:t>The text CAPTCHA is the oldest form of validating users</a:t>
            </a:r>
          </a:p>
          <a:p>
            <a:r>
              <a:rPr lang="en-US" dirty="0"/>
              <a:t>The CAPTCHA is basically in the form of a sequence consisting letters, numbers or both</a:t>
            </a:r>
          </a:p>
          <a:p>
            <a:r>
              <a:rPr lang="en-US" dirty="0"/>
              <a:t>These CAPTCHA’s are often hard to read as the characters overlap and mixed making the user think twice before inputting</a:t>
            </a:r>
          </a:p>
          <a:p>
            <a:r>
              <a:rPr lang="en-US" dirty="0"/>
              <a:t>Most of the websites display only one captcha to validate, but there are websites that require the user to input more than one captcha to process the data</a:t>
            </a:r>
          </a:p>
        </p:txBody>
      </p:sp>
      <p:pic>
        <p:nvPicPr>
          <p:cNvPr id="2050" name="Picture 2" descr="Image result for text captcha">
            <a:extLst>
              <a:ext uri="{FF2B5EF4-FFF2-40B4-BE49-F238E27FC236}">
                <a16:creationId xmlns:a16="http://schemas.microsoft.com/office/drawing/2014/main" id="{025B6311-F792-4627-911C-B74A3975A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1" y="2486389"/>
            <a:ext cx="5687061" cy="293594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2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D922-940D-4640-B47C-24113AE5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Types of captcha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E5537-A6B3-46A7-8056-D1E280E0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77" y="1935920"/>
            <a:ext cx="7992274" cy="455818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Math Solving CAPTCHA</a:t>
            </a:r>
          </a:p>
          <a:p>
            <a:r>
              <a:rPr lang="en-US" dirty="0"/>
              <a:t>This CAPTCHA involves basic math to be solved by the users</a:t>
            </a:r>
          </a:p>
          <a:p>
            <a:r>
              <a:rPr lang="en-US" dirty="0"/>
              <a:t>These CAPTCHA’s provide the users with easy to read numbers that must be added or subtracted to pass it.</a:t>
            </a:r>
          </a:p>
          <a:p>
            <a:r>
              <a:rPr lang="en-US" dirty="0"/>
              <a:t>The idea behind this is that the developer’s don’t want the user’s to comment on their threads who fails to validate the CAPTCHA</a:t>
            </a:r>
          </a:p>
          <a:p>
            <a:r>
              <a:rPr lang="en-US" dirty="0"/>
              <a:t>This provides security to the application by allowing only the users who have basic understanding of the math to post or update the website contents</a:t>
            </a:r>
          </a:p>
        </p:txBody>
      </p:sp>
      <p:pic>
        <p:nvPicPr>
          <p:cNvPr id="6" name="Picture 2" descr="https://qph.fs.quoracdn.net/main-qimg-01b800e4bb9a65fef3081a9bd77787b7">
            <a:extLst>
              <a:ext uri="{FF2B5EF4-FFF2-40B4-BE49-F238E27FC236}">
                <a16:creationId xmlns:a16="http://schemas.microsoft.com/office/drawing/2014/main" id="{B6201D13-D01D-4F55-9550-2766189A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412" y="2800568"/>
            <a:ext cx="3655034" cy="1552666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7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3373-C24A-4179-934C-CEFF039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7863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Types of 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FA12-F5EE-45C1-A977-9A0B3D8D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024" y="1488233"/>
            <a:ext cx="6490284" cy="464353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Picture Identification CAPTCHA</a:t>
            </a:r>
          </a:p>
          <a:p>
            <a:r>
              <a:rPr lang="en-US" dirty="0"/>
              <a:t>This CAPTCHA requires the user to select the pictures that match the displayed question</a:t>
            </a:r>
          </a:p>
          <a:p>
            <a:r>
              <a:rPr lang="en-US" dirty="0"/>
              <a:t>This CAPTCHA’s are not harder to solve as the selecting images won’t go beyond the basic objects</a:t>
            </a:r>
          </a:p>
          <a:p>
            <a:r>
              <a:rPr lang="en-US" dirty="0"/>
              <a:t>This is the oldest form of validating users through picture identification</a:t>
            </a:r>
          </a:p>
          <a:p>
            <a:r>
              <a:rPr lang="en-US" dirty="0"/>
              <a:t>An advanced version of this idea is used by most of the websites today which consists of several blocks of images to select, matching the question</a:t>
            </a:r>
          </a:p>
        </p:txBody>
      </p:sp>
      <p:pic>
        <p:nvPicPr>
          <p:cNvPr id="4098" name="Picture 2" descr="Image result for 2. Picture Identification Captcha">
            <a:extLst>
              <a:ext uri="{FF2B5EF4-FFF2-40B4-BE49-F238E27FC236}">
                <a16:creationId xmlns:a16="http://schemas.microsoft.com/office/drawing/2014/main" id="{C67BD6EC-F701-46AE-A1FE-739D35E3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7" y="2177337"/>
            <a:ext cx="44862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121D-B7B6-49F4-A325-A2DF16D3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9218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Types of 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2CBA-AFC8-45D2-A205-60CE9ED8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890" y="1459435"/>
            <a:ext cx="6662539" cy="47476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Visual CAPTCHA</a:t>
            </a:r>
          </a:p>
          <a:p>
            <a:r>
              <a:rPr lang="en-US" dirty="0"/>
              <a:t>This is the advanced version of picture identification CAPTCHA but it is a bit harder to solve</a:t>
            </a:r>
          </a:p>
          <a:p>
            <a:r>
              <a:rPr lang="en-US" dirty="0"/>
              <a:t>The user needs to identify all the image blocks that match with the question</a:t>
            </a:r>
          </a:p>
          <a:p>
            <a:r>
              <a:rPr lang="en-US" dirty="0"/>
              <a:t>These CAPTCHA’s are hard to solve as a tiny portion of the object may be in a different block which requires keen observation of the user</a:t>
            </a:r>
          </a:p>
          <a:p>
            <a:r>
              <a:rPr lang="en-US" dirty="0"/>
              <a:t>These CAPTCHA’s often have a time limit and an option to reload if the user unable to solve the current CAPTCHA set</a:t>
            </a:r>
          </a:p>
          <a:p>
            <a:endParaRPr lang="en-US" dirty="0"/>
          </a:p>
        </p:txBody>
      </p:sp>
      <p:pic>
        <p:nvPicPr>
          <p:cNvPr id="5122" name="Picture 2" descr="Image result for 2. Picture Identification Captcha">
            <a:extLst>
              <a:ext uri="{FF2B5EF4-FFF2-40B4-BE49-F238E27FC236}">
                <a16:creationId xmlns:a16="http://schemas.microsoft.com/office/drawing/2014/main" id="{35D28953-9981-43E9-AE69-C448B0A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2" y="1417677"/>
            <a:ext cx="3871540" cy="490428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3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A6D6-D322-4C31-8B05-143B9EB1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27314"/>
          </a:xfrm>
        </p:spPr>
        <p:txBody>
          <a:bodyPr/>
          <a:lstStyle/>
          <a:p>
            <a:pPr algn="l"/>
            <a:r>
              <a:rPr lang="en-US" dirty="0"/>
              <a:t>Types of 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40EC-470D-48C9-ACBC-F14922AA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2" y="1436914"/>
            <a:ext cx="7362136" cy="500120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 Collage CAPTCHA</a:t>
            </a:r>
          </a:p>
          <a:p>
            <a:r>
              <a:rPr lang="en-US" dirty="0"/>
              <a:t>The object collage CAPTCHA consists of an image with a different combination of objects overlapped and attached together</a:t>
            </a:r>
          </a:p>
          <a:p>
            <a:r>
              <a:rPr lang="en-US" dirty="0"/>
              <a:t>These type of CAPTCHA’s are difficult to solve as the objects are overlapped to maximum extent with only minimal portion visible to the user</a:t>
            </a:r>
          </a:p>
          <a:p>
            <a:r>
              <a:rPr lang="en-US" dirty="0"/>
              <a:t>The objects often have the same color and contrast as that of the background which even makes it difficult to </a:t>
            </a:r>
            <a:r>
              <a:rPr lang="en-US" dirty="0" err="1"/>
              <a:t>identiy</a:t>
            </a:r>
            <a:endParaRPr lang="en-US" dirty="0"/>
          </a:p>
          <a:p>
            <a:r>
              <a:rPr lang="en-US" dirty="0"/>
              <a:t>The questions are based on the type, length and action’s of the objects in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5A6B5-405A-4045-B3E2-FAA4C4641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b="116"/>
          <a:stretch/>
        </p:blipFill>
        <p:spPr>
          <a:xfrm>
            <a:off x="8131629" y="1873899"/>
            <a:ext cx="3789274" cy="400905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3584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EF24-4D76-4736-AF29-B72038360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2911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Captcha project implementation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50AD0-06E7-454A-84A9-D77B8444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38719"/>
            <a:ext cx="10707643" cy="3806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project 3 different ways of CAPTCHA are implemented which includes text, visual and object collage</a:t>
            </a:r>
          </a:p>
          <a:p>
            <a:r>
              <a:rPr lang="en-US" dirty="0"/>
              <a:t>The project is split into two scenarios, CAPTCHA demo’s and CAPTCHA evaluation</a:t>
            </a:r>
          </a:p>
          <a:p>
            <a:r>
              <a:rPr lang="en-US" dirty="0"/>
              <a:t>The CAPTCHA demo’s are constructed to introduce users the types of CAPTCHA’s implemented, how they actually look and how they are validated</a:t>
            </a:r>
          </a:p>
          <a:p>
            <a:r>
              <a:rPr lang="en-US" dirty="0"/>
              <a:t>The users can evaluate 10 sets each of text, visual and object collage CAPTCHA’s to get a glimpse of them and the difficulty in solving them</a:t>
            </a:r>
          </a:p>
          <a:p>
            <a:r>
              <a:rPr lang="en-US" dirty="0"/>
              <a:t>A report is generated at the end for all the 30 attempts to check the success rate of 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3CBAD-4133-42F3-BDB7-6B2258CF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14" y="5146930"/>
            <a:ext cx="2464743" cy="666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197B0-1FA5-4153-8DF1-31765C65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4" y="5146931"/>
            <a:ext cx="3208466" cy="666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FB874-803D-4AB8-82FA-5EAAE066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20" y="5176877"/>
            <a:ext cx="4059948" cy="6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81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3127</TotalTime>
  <Words>964</Words>
  <Application>Microsoft Office PowerPoint</Application>
  <PresentationFormat>Widescreen</PresentationFormat>
  <Paragraphs>97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CAPTCHA</vt:lpstr>
      <vt:lpstr>CAPTCHA</vt:lpstr>
      <vt:lpstr>CAPTCha types</vt:lpstr>
      <vt:lpstr>Types of captcha</vt:lpstr>
      <vt:lpstr>Types of captcha</vt:lpstr>
      <vt:lpstr>Types of captcha</vt:lpstr>
      <vt:lpstr>Types of captcha</vt:lpstr>
      <vt:lpstr>Types of captcha</vt:lpstr>
      <vt:lpstr>Captcha project implementation</vt:lpstr>
      <vt:lpstr>Text captcha demo</vt:lpstr>
      <vt:lpstr>Visual captcha demo</vt:lpstr>
      <vt:lpstr>Object collage captcha</vt:lpstr>
      <vt:lpstr>Captcha evaluation</vt:lpstr>
      <vt:lpstr>Text captcha evaluation</vt:lpstr>
      <vt:lpstr>Visual captcha evaluation</vt:lpstr>
      <vt:lpstr>Object collage captcha evaluation</vt:lpstr>
      <vt:lpstr>report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CAPTCHA</dc:title>
  <dc:creator>Sai Prashanth</dc:creator>
  <cp:lastModifiedBy>Sai Prashanth</cp:lastModifiedBy>
  <cp:revision>39</cp:revision>
  <dcterms:created xsi:type="dcterms:W3CDTF">2018-05-03T23:32:21Z</dcterms:created>
  <dcterms:modified xsi:type="dcterms:W3CDTF">2018-05-08T21:58:59Z</dcterms:modified>
</cp:coreProperties>
</file>